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6" r:id="rId3"/>
    <p:sldId id="267" r:id="rId4"/>
    <p:sldId id="268" r:id="rId5"/>
    <p:sldId id="269" r:id="rId6"/>
    <p:sldId id="270" r:id="rId7"/>
    <p:sldId id="271" r:id="rId8"/>
    <p:sldId id="272" r:id="rId9"/>
    <p:sldId id="273" r:id="rId10"/>
    <p:sldId id="274" r:id="rId11"/>
    <p:sldId id="275" r:id="rId12"/>
    <p:sldId id="276" r:id="rId13"/>
    <p:sldId id="282" r:id="rId14"/>
    <p:sldId id="277" r:id="rId15"/>
    <p:sldId id="280" r:id="rId16"/>
    <p:sldId id="279" r:id="rId17"/>
    <p:sldId id="283" r:id="rId18"/>
    <p:sldId id="284" r:id="rId19"/>
    <p:sldId id="285" r:id="rId20"/>
    <p:sldId id="28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13" d="100"/>
          <a:sy n="113" d="100"/>
        </p:scale>
        <p:origin x="43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7/27/2016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7/27/2016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7/27/2016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7/27/2016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7/27/2016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7/27/2016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8927" y="1370630"/>
            <a:ext cx="9196140" cy="1475013"/>
          </a:xfrm>
        </p:spPr>
        <p:txBody>
          <a:bodyPr>
            <a:normAutofit fontScale="90000"/>
          </a:bodyPr>
          <a:lstStyle/>
          <a:p>
            <a:r>
              <a:rPr lang="en-AU" dirty="0" smtClean="0"/>
              <a:t/>
            </a:r>
            <a:br>
              <a:rPr lang="en-AU" dirty="0" smtClean="0"/>
            </a:br>
            <a:r>
              <a:rPr lang="en-AU" sz="1100" dirty="0" smtClean="0"/>
              <a:t/>
            </a:r>
            <a:br>
              <a:rPr lang="en-AU" sz="1100" dirty="0" smtClean="0"/>
            </a:br>
            <a:r>
              <a:rPr lang="en-AU" b="1" dirty="0"/>
              <a:t>Thinking big (and critically) about </a:t>
            </a:r>
            <a:r>
              <a:rPr lang="en-AU" b="1" dirty="0" smtClean="0"/>
              <a:t>qualitative research</a:t>
            </a:r>
            <a:r>
              <a:rPr lang="en-AU" sz="2200" b="1" dirty="0"/>
              <a:t/>
            </a:r>
            <a:br>
              <a:rPr lang="en-AU" sz="2200" b="1" dirty="0"/>
            </a:br>
            <a:r>
              <a:rPr lang="en-AU" sz="2000" dirty="0" smtClean="0"/>
              <a:t>  </a:t>
            </a:r>
            <a:endParaRPr lang="en-AU" sz="2000" cap="none" dirty="0"/>
          </a:p>
        </p:txBody>
      </p:sp>
      <p:sp>
        <p:nvSpPr>
          <p:cNvPr id="3" name="Subtitle 2"/>
          <p:cNvSpPr>
            <a:spLocks noGrp="1"/>
          </p:cNvSpPr>
          <p:nvPr>
            <p:ph type="subTitle" idx="1"/>
          </p:nvPr>
        </p:nvSpPr>
        <p:spPr>
          <a:xfrm>
            <a:off x="1548062" y="5069312"/>
            <a:ext cx="8950604" cy="1023487"/>
          </a:xfrm>
        </p:spPr>
        <p:txBody>
          <a:bodyPr>
            <a:normAutofit fontScale="92500" lnSpcReduction="20000"/>
          </a:bodyPr>
          <a:lstStyle/>
          <a:p>
            <a:pPr algn="ctr"/>
            <a:r>
              <a:rPr lang="en-AU" cap="none" dirty="0" smtClean="0"/>
              <a:t>Lynda Cheshire School of Social Science, The University of Queensland, Brisbane,  Australia</a:t>
            </a:r>
          </a:p>
          <a:p>
            <a:pPr algn="ctr"/>
            <a:r>
              <a:rPr lang="en-AU" i="1" cap="none" dirty="0" smtClean="0"/>
              <a:t>Plenary address to the 5</a:t>
            </a:r>
            <a:r>
              <a:rPr lang="en-AU" i="1" cap="none" baseline="30000" dirty="0" smtClean="0"/>
              <a:t>th</a:t>
            </a:r>
            <a:r>
              <a:rPr lang="en-AU" i="1" cap="none" dirty="0" smtClean="0"/>
              <a:t> Biennial ACSPRI Social Science Methodology Conference</a:t>
            </a:r>
          </a:p>
          <a:p>
            <a:pPr algn="ctr"/>
            <a:r>
              <a:rPr lang="en-AU" i="1" cap="none" dirty="0" smtClean="0"/>
              <a:t>University of Sydney, 19</a:t>
            </a:r>
            <a:r>
              <a:rPr lang="en-AU" i="1" cap="none" baseline="30000" dirty="0" smtClean="0"/>
              <a:t>th</a:t>
            </a:r>
            <a:r>
              <a:rPr lang="en-AU" i="1" cap="none" dirty="0" smtClean="0"/>
              <a:t>-22</a:t>
            </a:r>
            <a:r>
              <a:rPr lang="en-AU" i="1" cap="none" baseline="30000" dirty="0" smtClean="0"/>
              <a:t>nd</a:t>
            </a:r>
            <a:r>
              <a:rPr lang="en-AU" i="1" cap="none" dirty="0" smtClean="0"/>
              <a:t> July 2016</a:t>
            </a:r>
          </a:p>
          <a:p>
            <a:pPr algn="ctr"/>
            <a:endParaRPr lang="en-AU" dirty="0"/>
          </a:p>
        </p:txBody>
      </p:sp>
      <p:pic>
        <p:nvPicPr>
          <p:cNvPr id="6" name="Picture 5"/>
          <p:cNvPicPr>
            <a:picLocks noChangeAspect="1"/>
          </p:cNvPicPr>
          <p:nvPr/>
        </p:nvPicPr>
        <p:blipFill>
          <a:blip r:embed="rId2"/>
          <a:stretch>
            <a:fillRect/>
          </a:stretch>
        </p:blipFill>
        <p:spPr>
          <a:xfrm>
            <a:off x="9082257" y="770098"/>
            <a:ext cx="2426418" cy="695004"/>
          </a:xfrm>
          <a:prstGeom prst="rect">
            <a:avLst/>
          </a:prstGeom>
        </p:spPr>
      </p:pic>
      <p:sp>
        <p:nvSpPr>
          <p:cNvPr id="4" name="Rectangle 3"/>
          <p:cNvSpPr/>
          <p:nvPr/>
        </p:nvSpPr>
        <p:spPr>
          <a:xfrm>
            <a:off x="2683933" y="3684317"/>
            <a:ext cx="6559190" cy="954107"/>
          </a:xfrm>
          <a:prstGeom prst="rect">
            <a:avLst/>
          </a:prstGeom>
        </p:spPr>
        <p:txBody>
          <a:bodyPr wrap="square">
            <a:spAutoFit/>
          </a:bodyPr>
          <a:lstStyle/>
          <a:p>
            <a:pPr algn="ctr"/>
            <a:r>
              <a:rPr lang="en-AU" sz="2800" b="1" dirty="0">
                <a:solidFill>
                  <a:schemeClr val="bg1"/>
                </a:solidFill>
              </a:rPr>
              <a:t>Trends, Visions and Challenges for the Future (of Qualitative Social Science)</a:t>
            </a:r>
          </a:p>
        </p:txBody>
      </p:sp>
    </p:spTree>
    <p:extLst>
      <p:ext uri="{BB962C8B-B14F-4D97-AF65-F5344CB8AC3E}">
        <p14:creationId xmlns:p14="http://schemas.microsoft.com/office/powerpoint/2010/main" val="229373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041400"/>
            <a:ext cx="10993549" cy="929111"/>
          </a:xfrm>
        </p:spPr>
        <p:txBody>
          <a:bodyPr/>
          <a:lstStyle/>
          <a:p>
            <a:r>
              <a:rPr lang="en-AU" dirty="0" smtClean="0"/>
              <a:t>Defining Qualitative RESEARCH</a:t>
            </a:r>
            <a:endParaRPr lang="en-AU" dirty="0"/>
          </a:p>
        </p:txBody>
      </p:sp>
      <p:sp>
        <p:nvSpPr>
          <p:cNvPr id="3" name="Subtitle 2"/>
          <p:cNvSpPr>
            <a:spLocks noGrp="1"/>
          </p:cNvSpPr>
          <p:nvPr>
            <p:ph type="subTitle" idx="1"/>
          </p:nvPr>
        </p:nvSpPr>
        <p:spPr/>
        <p:txBody>
          <a:bodyPr/>
          <a:lstStyle/>
          <a:p>
            <a:r>
              <a:rPr lang="en-AU" dirty="0" smtClean="0"/>
              <a:t>Three Paradigms</a:t>
            </a:r>
            <a:endParaRPr lang="en-AU" dirty="0"/>
          </a:p>
        </p:txBody>
      </p:sp>
      <p:sp>
        <p:nvSpPr>
          <p:cNvPr id="4" name="TextBox 3"/>
          <p:cNvSpPr txBox="1"/>
          <p:nvPr/>
        </p:nvSpPr>
        <p:spPr>
          <a:xfrm>
            <a:off x="855134" y="3610700"/>
            <a:ext cx="10244667" cy="2031325"/>
          </a:xfrm>
          <a:prstGeom prst="rect">
            <a:avLst/>
          </a:prstGeom>
          <a:noFill/>
        </p:spPr>
        <p:txBody>
          <a:bodyPr wrap="square" rtlCol="0">
            <a:spAutoFit/>
          </a:bodyPr>
          <a:lstStyle/>
          <a:p>
            <a:pPr marL="342900" indent="-342900">
              <a:buFont typeface="+mj-lt"/>
              <a:buAutoNum type="arabicPeriod"/>
            </a:pPr>
            <a:r>
              <a:rPr lang="en-AU" dirty="0" smtClean="0">
                <a:solidFill>
                  <a:schemeClr val="bg1"/>
                </a:solidFill>
              </a:rPr>
              <a:t>Hermeneutics and the art of interpretation – the social world can only be </a:t>
            </a:r>
            <a:r>
              <a:rPr lang="en-AU" i="1" dirty="0" smtClean="0">
                <a:solidFill>
                  <a:schemeClr val="bg1"/>
                </a:solidFill>
              </a:rPr>
              <a:t>understood</a:t>
            </a:r>
          </a:p>
          <a:p>
            <a:pPr marL="342900" indent="-342900">
              <a:buFont typeface="+mj-lt"/>
              <a:buAutoNum type="arabicPeriod"/>
            </a:pPr>
            <a:endParaRPr lang="en-AU" i="1" dirty="0">
              <a:solidFill>
                <a:schemeClr val="bg1"/>
              </a:solidFill>
            </a:endParaRPr>
          </a:p>
          <a:p>
            <a:pPr marL="342900" indent="-342900">
              <a:buFont typeface="+mj-lt"/>
              <a:buAutoNum type="arabicPeriod"/>
            </a:pPr>
            <a:r>
              <a:rPr lang="en-AU" dirty="0" smtClean="0">
                <a:solidFill>
                  <a:schemeClr val="bg1"/>
                </a:solidFill>
              </a:rPr>
              <a:t>Phenomenology – understanding phenomena from the actor’s point of view regardless of its ethics or rationality</a:t>
            </a:r>
          </a:p>
          <a:p>
            <a:pPr marL="342900" indent="-342900">
              <a:buFont typeface="+mj-lt"/>
              <a:buAutoNum type="arabicPeriod"/>
            </a:pPr>
            <a:endParaRPr lang="en-AU" dirty="0">
              <a:solidFill>
                <a:schemeClr val="bg1"/>
              </a:solidFill>
            </a:endParaRPr>
          </a:p>
          <a:p>
            <a:pPr marL="342900" indent="-342900">
              <a:buFont typeface="+mj-lt"/>
              <a:buAutoNum type="arabicPeriod"/>
            </a:pPr>
            <a:r>
              <a:rPr lang="en-AU" dirty="0" smtClean="0">
                <a:solidFill>
                  <a:schemeClr val="bg1"/>
                </a:solidFill>
              </a:rPr>
              <a:t>Microsociology from the Chicago School of Sociology – the primordial focus of social inquiry should be what people </a:t>
            </a:r>
            <a:r>
              <a:rPr lang="en-AU" i="1" dirty="0" smtClean="0">
                <a:solidFill>
                  <a:schemeClr val="bg1"/>
                </a:solidFill>
              </a:rPr>
              <a:t>do</a:t>
            </a:r>
            <a:endParaRPr lang="en-AU" i="1" dirty="0">
              <a:solidFill>
                <a:schemeClr val="bg1"/>
              </a:solidFill>
            </a:endParaRPr>
          </a:p>
        </p:txBody>
      </p:sp>
    </p:spTree>
    <p:extLst>
      <p:ext uri="{BB962C8B-B14F-4D97-AF65-F5344CB8AC3E}">
        <p14:creationId xmlns:p14="http://schemas.microsoft.com/office/powerpoint/2010/main" val="1883879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745644"/>
          </a:xfrm>
        </p:spPr>
        <p:txBody>
          <a:bodyPr/>
          <a:lstStyle/>
          <a:p>
            <a:r>
              <a:rPr lang="en-AU" dirty="0" smtClean="0"/>
              <a:t>Four ‘turns in qualitative research (Lather, 2013)</a:t>
            </a:r>
            <a:endParaRPr lang="en-AU" dirty="0"/>
          </a:p>
        </p:txBody>
      </p:sp>
      <p:sp>
        <p:nvSpPr>
          <p:cNvPr id="3" name="Content Placeholder 2"/>
          <p:cNvSpPr>
            <a:spLocks noGrp="1"/>
          </p:cNvSpPr>
          <p:nvPr>
            <p:ph idx="1"/>
          </p:nvPr>
        </p:nvSpPr>
        <p:spPr/>
        <p:txBody>
          <a:bodyPr anchor="t"/>
          <a:lstStyle/>
          <a:p>
            <a:pPr marL="0" indent="0">
              <a:buNone/>
            </a:pPr>
            <a:r>
              <a:rPr lang="en-AU" sz="2800" b="1" dirty="0" smtClean="0"/>
              <a:t>Qual 1.0</a:t>
            </a:r>
          </a:p>
          <a:p>
            <a:pPr marL="0" indent="0">
              <a:buNone/>
            </a:pPr>
            <a:endParaRPr lang="en-AU" dirty="0" smtClean="0"/>
          </a:p>
          <a:p>
            <a:pPr marL="0" indent="0">
              <a:buNone/>
            </a:pPr>
            <a:r>
              <a:rPr lang="en-AU" dirty="0" smtClean="0"/>
              <a:t>Conventional interpretivist inquiry: emphasis on the ‘humanistic subject </a:t>
            </a:r>
            <a:r>
              <a:rPr lang="en-GB" dirty="0"/>
              <a:t>who has an authentic voice, transparent descriptions of lived experience, and the generally untroubled belief that better methods and richer descriptions can get closer to the truth</a:t>
            </a:r>
            <a:r>
              <a:rPr lang="en-GB" dirty="0" smtClean="0"/>
              <a:t>’ (</a:t>
            </a:r>
            <a:r>
              <a:rPr lang="en-GB" dirty="0"/>
              <a:t>2014: 635</a:t>
            </a:r>
            <a:r>
              <a:rPr lang="en-GB" dirty="0" smtClean="0"/>
              <a:t>).</a:t>
            </a:r>
          </a:p>
          <a:p>
            <a:pPr marL="0" indent="0">
              <a:buNone/>
            </a:pPr>
            <a:endParaRPr lang="en-GB" dirty="0"/>
          </a:p>
          <a:p>
            <a:pPr marL="0" indent="0">
              <a:buNone/>
            </a:pPr>
            <a:endParaRPr lang="en-AU" dirty="0"/>
          </a:p>
        </p:txBody>
      </p:sp>
    </p:spTree>
    <p:extLst>
      <p:ext uri="{BB962C8B-B14F-4D97-AF65-F5344CB8AC3E}">
        <p14:creationId xmlns:p14="http://schemas.microsoft.com/office/powerpoint/2010/main" val="4267398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lstStyle/>
          <a:p>
            <a:pPr marL="0" indent="0">
              <a:buNone/>
            </a:pPr>
            <a:r>
              <a:rPr lang="en-AU" sz="2800" b="1" dirty="0" smtClean="0"/>
              <a:t>Qual 2.0</a:t>
            </a:r>
            <a:endParaRPr lang="en-AU" b="1" dirty="0" smtClean="0"/>
          </a:p>
          <a:p>
            <a:pPr marL="355600" indent="0">
              <a:buNone/>
            </a:pPr>
            <a:r>
              <a:rPr lang="en-GB" dirty="0" smtClean="0"/>
              <a:t>Qualitative research becomes </a:t>
            </a:r>
            <a:r>
              <a:rPr lang="en-AU" dirty="0"/>
              <a:t>‘centred, disciplined, regulated, and normalized as qualitative handbooks, textbooks and journals create “moments” and “designs”, and fix “the research process” so that it becomes possible to know it in advance, for example, to offer a sequence of courses on qualitative inquiry, to teach someone how to “do a phenomenology”, and to teach someone how to analyze qualitative data </a:t>
            </a:r>
            <a:r>
              <a:rPr lang="en-AU" dirty="0" smtClean="0"/>
              <a:t>(Lather, 2013: 635).</a:t>
            </a:r>
          </a:p>
          <a:p>
            <a:pPr marL="355600" indent="0">
              <a:buNone/>
            </a:pPr>
            <a:endParaRPr lang="en-AU" dirty="0"/>
          </a:p>
          <a:p>
            <a:pPr marL="355600" indent="0">
              <a:buNone/>
            </a:pPr>
            <a:r>
              <a:rPr lang="en-AU" dirty="0"/>
              <a:t>… Qualitative methodology has become a recognizable structure, a discursive and material formation with its own rules and regularities for producing objects of knowledge, including people. Following Foucault (1971/1972), one might conclude that it had reached the threshold of a positivity that was ‘accepted, institutionalized, [and] transmitted’ </a:t>
            </a:r>
            <a:r>
              <a:rPr lang="en-AU" dirty="0" smtClean="0"/>
              <a:t>(Pierre</a:t>
            </a:r>
            <a:r>
              <a:rPr lang="en-AU" dirty="0"/>
              <a:t>, 2014: 6).</a:t>
            </a:r>
            <a:endParaRPr lang="en-GB" dirty="0" smtClean="0"/>
          </a:p>
          <a:p>
            <a:pPr marL="0" indent="0">
              <a:buNone/>
            </a:pPr>
            <a:endParaRPr lang="en-GB" dirty="0"/>
          </a:p>
          <a:p>
            <a:pPr marL="0" indent="0">
              <a:buNone/>
            </a:pPr>
            <a:endParaRPr lang="en-AU" dirty="0"/>
          </a:p>
        </p:txBody>
      </p:sp>
    </p:spTree>
    <p:extLst>
      <p:ext uri="{BB962C8B-B14F-4D97-AF65-F5344CB8AC3E}">
        <p14:creationId xmlns:p14="http://schemas.microsoft.com/office/powerpoint/2010/main" val="3613212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863600"/>
            <a:ext cx="11029616" cy="683022"/>
          </a:xfrm>
        </p:spPr>
        <p:txBody>
          <a:bodyPr>
            <a:normAutofit fontScale="90000"/>
          </a:bodyPr>
          <a:lstStyle/>
          <a:p>
            <a:r>
              <a:rPr lang="en-AU" cap="none" dirty="0" smtClean="0"/>
              <a:t>Qual 2.0. The rules and regularities of producing qualitative knowledge (Schwandt, 1991) </a:t>
            </a:r>
            <a:endParaRPr lang="en-AU" cap="none" dirty="0"/>
          </a:p>
        </p:txBody>
      </p:sp>
      <p:sp>
        <p:nvSpPr>
          <p:cNvPr id="3" name="Content Placeholder 2"/>
          <p:cNvSpPr>
            <a:spLocks noGrp="1"/>
          </p:cNvSpPr>
          <p:nvPr>
            <p:ph idx="1"/>
          </p:nvPr>
        </p:nvSpPr>
        <p:spPr>
          <a:xfrm>
            <a:off x="581193" y="2646162"/>
            <a:ext cx="11029615" cy="3678303"/>
          </a:xfrm>
        </p:spPr>
        <p:txBody>
          <a:bodyPr anchor="t"/>
          <a:lstStyle/>
          <a:p>
            <a:r>
              <a:rPr lang="en-AU" dirty="0" smtClean="0"/>
              <a:t>Maintaining </a:t>
            </a:r>
            <a:r>
              <a:rPr lang="en-AU" dirty="0"/>
              <a:t>the opposition of subjectivity and objectivity (i.e. acknowledging the world is made up of subjective meaning but believing researchers can disengage from that world and study it in an objective manner</a:t>
            </a:r>
            <a:r>
              <a:rPr lang="en-AU" dirty="0" smtClean="0"/>
              <a:t>).</a:t>
            </a:r>
          </a:p>
          <a:p>
            <a:endParaRPr lang="en-AU" dirty="0"/>
          </a:p>
          <a:p>
            <a:r>
              <a:rPr lang="en-AU" dirty="0" smtClean="0"/>
              <a:t>Drawing </a:t>
            </a:r>
            <a:r>
              <a:rPr lang="en-AU" dirty="0"/>
              <a:t>a line between the object of investigation and the investigator, as if the researcher can stand outside the world of which he or she is part to conduct an objective study of it</a:t>
            </a:r>
            <a:r>
              <a:rPr lang="en-AU" dirty="0" smtClean="0"/>
              <a:t>.</a:t>
            </a:r>
          </a:p>
          <a:p>
            <a:endParaRPr lang="en-AU" dirty="0"/>
          </a:p>
          <a:p>
            <a:r>
              <a:rPr lang="en-AU" dirty="0" smtClean="0"/>
              <a:t>Distinguishing </a:t>
            </a:r>
            <a:r>
              <a:rPr lang="en-AU" dirty="0"/>
              <a:t>between facts and values – investigating meaning and value in a value-free </a:t>
            </a:r>
            <a:r>
              <a:rPr lang="en-AU" dirty="0" smtClean="0"/>
              <a:t>manner. </a:t>
            </a:r>
            <a:endParaRPr lang="en-AU" dirty="0"/>
          </a:p>
          <a:p>
            <a:pPr marL="0" indent="0">
              <a:buNone/>
            </a:pPr>
            <a:endParaRPr lang="en-AU" dirty="0"/>
          </a:p>
        </p:txBody>
      </p:sp>
    </p:spTree>
    <p:extLst>
      <p:ext uri="{BB962C8B-B14F-4D97-AF65-F5344CB8AC3E}">
        <p14:creationId xmlns:p14="http://schemas.microsoft.com/office/powerpoint/2010/main" val="4055365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771044"/>
          </a:xfrm>
        </p:spPr>
        <p:txBody>
          <a:bodyPr/>
          <a:lstStyle/>
          <a:p>
            <a:r>
              <a:rPr lang="en-AU" cap="none" dirty="0" smtClean="0"/>
              <a:t>Basic Rules for Scientific Qualitative Research</a:t>
            </a:r>
            <a:endParaRPr lang="en-AU" cap="none" dirty="0"/>
          </a:p>
        </p:txBody>
      </p:sp>
      <p:sp>
        <p:nvSpPr>
          <p:cNvPr id="3" name="Content Placeholder 2"/>
          <p:cNvSpPr>
            <a:spLocks noGrp="1"/>
          </p:cNvSpPr>
          <p:nvPr>
            <p:ph idx="1"/>
          </p:nvPr>
        </p:nvSpPr>
        <p:spPr>
          <a:xfrm>
            <a:off x="581193" y="2222830"/>
            <a:ext cx="11029615" cy="3983237"/>
          </a:xfrm>
          <a:ln>
            <a:solidFill>
              <a:schemeClr val="tx1"/>
            </a:solidFill>
          </a:ln>
        </p:spPr>
        <p:txBody>
          <a:bodyPr anchor="t">
            <a:normAutofit fontScale="70000" lnSpcReduction="20000"/>
          </a:bodyPr>
          <a:lstStyle/>
          <a:p>
            <a:endParaRPr lang="en-AU" sz="2100" dirty="0" smtClean="0"/>
          </a:p>
          <a:p>
            <a:r>
              <a:rPr lang="en-AU" sz="2100" dirty="0" smtClean="0"/>
              <a:t>Construct </a:t>
            </a:r>
            <a:r>
              <a:rPr lang="en-AU" sz="2100" dirty="0"/>
              <a:t>falsifiable theories (choose theories that could be wrong then test them)</a:t>
            </a:r>
          </a:p>
          <a:p>
            <a:r>
              <a:rPr lang="en-AU" sz="2100" dirty="0" smtClean="0"/>
              <a:t>Build </a:t>
            </a:r>
            <a:r>
              <a:rPr lang="en-AU" sz="2100" dirty="0"/>
              <a:t>theories that are internally consistent (if two hypotheses in your theory contradict one another, it can’t be upheld)</a:t>
            </a:r>
          </a:p>
          <a:p>
            <a:r>
              <a:rPr lang="en-AU" sz="2100" dirty="0" smtClean="0"/>
              <a:t>Dependent </a:t>
            </a:r>
            <a:r>
              <a:rPr lang="en-AU" sz="2100" dirty="0"/>
              <a:t>variables should be dependent</a:t>
            </a:r>
          </a:p>
          <a:p>
            <a:r>
              <a:rPr lang="en-AU" sz="2100" dirty="0" smtClean="0"/>
              <a:t>Do </a:t>
            </a:r>
            <a:r>
              <a:rPr lang="en-AU" sz="2100" dirty="0"/>
              <a:t>not select observations based on the dependent variable so the dependent variable is constant</a:t>
            </a:r>
          </a:p>
          <a:p>
            <a:r>
              <a:rPr lang="en-AU" sz="2100" dirty="0" smtClean="0"/>
              <a:t>Maximise </a:t>
            </a:r>
            <a:r>
              <a:rPr lang="en-AU" sz="2100" dirty="0"/>
              <a:t>concreteness (avoid unobservable concepts)</a:t>
            </a:r>
          </a:p>
          <a:p>
            <a:r>
              <a:rPr lang="en-AU" sz="2100" dirty="0" smtClean="0"/>
              <a:t>To </a:t>
            </a:r>
            <a:r>
              <a:rPr lang="en-AU" sz="2100" dirty="0"/>
              <a:t>make theory falsifiable, choose one that has as many observable implications as possible</a:t>
            </a:r>
          </a:p>
          <a:p>
            <a:r>
              <a:rPr lang="en-AU" sz="2100" dirty="0" smtClean="0"/>
              <a:t>To </a:t>
            </a:r>
            <a:r>
              <a:rPr lang="en-AU" sz="2100" dirty="0"/>
              <a:t>better evaluate theory, collect data on as many observable implications as possible</a:t>
            </a:r>
          </a:p>
          <a:p>
            <a:r>
              <a:rPr lang="en-AU" sz="2100" dirty="0" smtClean="0"/>
              <a:t>The </a:t>
            </a:r>
            <a:r>
              <a:rPr lang="en-AU" sz="2100" dirty="0"/>
              <a:t>more evidence we can find in varied contexts, the more powerful our explanation becomes</a:t>
            </a:r>
          </a:p>
          <a:p>
            <a:r>
              <a:rPr lang="en-AU" sz="2100" dirty="0" smtClean="0"/>
              <a:t>State </a:t>
            </a:r>
            <a:r>
              <a:rPr lang="en-AU" sz="2100" dirty="0"/>
              <a:t>theories that are as encompassing as possible</a:t>
            </a:r>
          </a:p>
          <a:p>
            <a:r>
              <a:rPr lang="en-AU" sz="2100" dirty="0" smtClean="0"/>
              <a:t>All </a:t>
            </a:r>
            <a:r>
              <a:rPr lang="en-AU" sz="2100" dirty="0"/>
              <a:t>data and analyses should, insofar as possible, be replicable.</a:t>
            </a:r>
          </a:p>
          <a:p>
            <a:pPr marL="0" indent="0">
              <a:buNone/>
            </a:pPr>
            <a:endParaRPr lang="en-AU" dirty="0" smtClean="0"/>
          </a:p>
          <a:p>
            <a:pPr marL="0" indent="0">
              <a:buNone/>
            </a:pPr>
            <a:r>
              <a:rPr lang="en-AU" i="1" dirty="0" smtClean="0"/>
              <a:t>King</a:t>
            </a:r>
            <a:r>
              <a:rPr lang="en-AU" i="1" dirty="0"/>
              <a:t>, Keohane and Verba (1994) Designing Social Inquiry: Inference in Qualitative Research.</a:t>
            </a:r>
          </a:p>
          <a:p>
            <a:endParaRPr lang="en-AU" dirty="0"/>
          </a:p>
        </p:txBody>
      </p:sp>
    </p:spTree>
    <p:extLst>
      <p:ext uri="{BB962C8B-B14F-4D97-AF65-F5344CB8AC3E}">
        <p14:creationId xmlns:p14="http://schemas.microsoft.com/office/powerpoint/2010/main" val="1664697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70467"/>
            <a:ext cx="11029616" cy="736600"/>
          </a:xfrm>
        </p:spPr>
        <p:txBody>
          <a:bodyPr/>
          <a:lstStyle/>
          <a:p>
            <a:r>
              <a:rPr lang="en-AU" cap="none" dirty="0" smtClean="0"/>
              <a:t>Seeing Qualitative Research Through the Logic of Science</a:t>
            </a:r>
            <a:endParaRPr lang="en-AU" cap="none" dirty="0"/>
          </a:p>
        </p:txBody>
      </p:sp>
      <p:sp>
        <p:nvSpPr>
          <p:cNvPr id="3" name="Content Placeholder 2"/>
          <p:cNvSpPr>
            <a:spLocks noGrp="1"/>
          </p:cNvSpPr>
          <p:nvPr>
            <p:ph idx="1"/>
          </p:nvPr>
        </p:nvSpPr>
        <p:spPr/>
        <p:txBody>
          <a:bodyPr anchor="t"/>
          <a:lstStyle/>
          <a:p>
            <a:pPr marL="355600" indent="0">
              <a:buNone/>
            </a:pPr>
            <a:endParaRPr lang="en-AU" dirty="0" smtClean="0"/>
          </a:p>
          <a:p>
            <a:pPr marL="355600" indent="0">
              <a:buNone/>
            </a:pPr>
            <a:r>
              <a:rPr lang="en-AU" dirty="0" smtClean="0"/>
              <a:t>… </a:t>
            </a:r>
            <a:r>
              <a:rPr lang="en-AU" dirty="0"/>
              <a:t>that the research was only undertaken in Queensland limits the generalisability of the findings to Queensland and not the rest of Australia, but further research could be conducted in other states in the future.</a:t>
            </a:r>
          </a:p>
          <a:p>
            <a:pPr marL="355600" indent="0">
              <a:buNone/>
            </a:pPr>
            <a:endParaRPr lang="en-AU" dirty="0"/>
          </a:p>
          <a:p>
            <a:pPr marL="355600" indent="0">
              <a:buNone/>
            </a:pPr>
            <a:r>
              <a:rPr lang="en-AU" dirty="0"/>
              <a:t>The ‘uniqueness and non-typicality’ of the two case study sites, along with the qualitative methodology, limit the application of the research findings. To address this, I recommend the use of survey research in the future to generate research data that has broader applicability.</a:t>
            </a:r>
          </a:p>
          <a:p>
            <a:pPr marL="355600" indent="0">
              <a:buNone/>
            </a:pPr>
            <a:endParaRPr lang="en-AU" dirty="0"/>
          </a:p>
          <a:p>
            <a:pPr marL="355600" indent="0">
              <a:buNone/>
            </a:pPr>
            <a:r>
              <a:rPr lang="en-AU" dirty="0"/>
              <a:t>this study is not a cross-sectional collection of data to generalise the findings of immigrants’ settlement experiences beyond the immediate research site … </a:t>
            </a:r>
          </a:p>
        </p:txBody>
      </p:sp>
    </p:spTree>
    <p:extLst>
      <p:ext uri="{BB962C8B-B14F-4D97-AF65-F5344CB8AC3E}">
        <p14:creationId xmlns:p14="http://schemas.microsoft.com/office/powerpoint/2010/main" val="90448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1266" y="2180496"/>
            <a:ext cx="6671733" cy="3678303"/>
          </a:xfrm>
        </p:spPr>
        <p:txBody>
          <a:bodyPr anchor="t"/>
          <a:lstStyle/>
          <a:p>
            <a:pPr marL="0" indent="0">
              <a:buNone/>
            </a:pPr>
            <a:r>
              <a:rPr lang="en-AU" sz="2800" b="1" dirty="0"/>
              <a:t>Qual 3.0</a:t>
            </a:r>
          </a:p>
          <a:p>
            <a:pPr marL="0" indent="0">
              <a:buNone/>
            </a:pPr>
            <a:endParaRPr lang="en-AU" dirty="0" smtClean="0"/>
          </a:p>
          <a:p>
            <a:pPr marL="0" indent="0">
              <a:buNone/>
            </a:pPr>
            <a:r>
              <a:rPr lang="en-AU" dirty="0" smtClean="0"/>
              <a:t>Poststructuralist </a:t>
            </a:r>
            <a:r>
              <a:rPr lang="en-AU" dirty="0"/>
              <a:t>rejection of scientific concepts for organising and assessing qualitative research:</a:t>
            </a:r>
          </a:p>
          <a:p>
            <a:r>
              <a:rPr lang="en-AU" dirty="0" smtClean="0"/>
              <a:t>Triangulation</a:t>
            </a:r>
          </a:p>
          <a:p>
            <a:r>
              <a:rPr lang="en-AU" dirty="0" smtClean="0"/>
              <a:t>Writing</a:t>
            </a:r>
          </a:p>
          <a:p>
            <a:r>
              <a:rPr lang="en-AU" dirty="0" smtClean="0"/>
              <a:t>Field Site</a:t>
            </a:r>
          </a:p>
          <a:p>
            <a:r>
              <a:rPr lang="en-AU" dirty="0" smtClean="0"/>
              <a:t>Transcription</a:t>
            </a:r>
            <a:endParaRPr lang="en-AU" dirty="0"/>
          </a:p>
        </p:txBody>
      </p:sp>
      <p:pic>
        <p:nvPicPr>
          <p:cNvPr id="4" name="Picture 3"/>
          <p:cNvPicPr>
            <a:picLocks noChangeAspect="1"/>
          </p:cNvPicPr>
          <p:nvPr/>
        </p:nvPicPr>
        <p:blipFill>
          <a:blip r:embed="rId2"/>
          <a:stretch>
            <a:fillRect/>
          </a:stretch>
        </p:blipFill>
        <p:spPr>
          <a:xfrm>
            <a:off x="7857067" y="2000331"/>
            <a:ext cx="3242852" cy="4698532"/>
          </a:xfrm>
          <a:prstGeom prst="rect">
            <a:avLst/>
          </a:prstGeom>
        </p:spPr>
      </p:pic>
    </p:spTree>
    <p:extLst>
      <p:ext uri="{BB962C8B-B14F-4D97-AF65-F5344CB8AC3E}">
        <p14:creationId xmlns:p14="http://schemas.microsoft.com/office/powerpoint/2010/main" val="3687172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neoliberal research environment and qualitative research</a:t>
            </a:r>
            <a:endParaRPr lang="en-AU" dirty="0"/>
          </a:p>
        </p:txBody>
      </p:sp>
      <p:pic>
        <p:nvPicPr>
          <p:cNvPr id="4" name="Picture 3"/>
          <p:cNvPicPr>
            <a:picLocks noChangeAspect="1"/>
          </p:cNvPicPr>
          <p:nvPr/>
        </p:nvPicPr>
        <p:blipFill>
          <a:blip r:embed="rId2"/>
          <a:stretch>
            <a:fillRect/>
          </a:stretch>
        </p:blipFill>
        <p:spPr>
          <a:xfrm>
            <a:off x="1964267" y="1820333"/>
            <a:ext cx="7761534" cy="5037667"/>
          </a:xfrm>
          <a:prstGeom prst="rect">
            <a:avLst/>
          </a:prstGeom>
        </p:spPr>
      </p:pic>
    </p:spTree>
    <p:extLst>
      <p:ext uri="{BB962C8B-B14F-4D97-AF65-F5344CB8AC3E}">
        <p14:creationId xmlns:p14="http://schemas.microsoft.com/office/powerpoint/2010/main" val="867803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1" y="778932"/>
            <a:ext cx="11029616" cy="742289"/>
          </a:xfrm>
        </p:spPr>
        <p:txBody>
          <a:bodyPr/>
          <a:lstStyle/>
          <a:p>
            <a:r>
              <a:rPr lang="en-AU" cap="none" dirty="0" smtClean="0"/>
              <a:t>Research Metrics: The Q-Index</a:t>
            </a:r>
            <a:endParaRPr lang="en-AU" cap="none" dirty="0"/>
          </a:p>
        </p:txBody>
      </p:sp>
      <p:pic>
        <p:nvPicPr>
          <p:cNvPr id="4" name="Picture 3"/>
          <p:cNvPicPr>
            <a:picLocks noChangeAspect="1"/>
          </p:cNvPicPr>
          <p:nvPr/>
        </p:nvPicPr>
        <p:blipFill>
          <a:blip r:embed="rId2"/>
          <a:stretch>
            <a:fillRect/>
          </a:stretch>
        </p:blipFill>
        <p:spPr>
          <a:xfrm>
            <a:off x="2328333" y="1828602"/>
            <a:ext cx="6450166" cy="4936351"/>
          </a:xfrm>
          <a:prstGeom prst="rect">
            <a:avLst/>
          </a:prstGeom>
        </p:spPr>
      </p:pic>
      <p:sp>
        <p:nvSpPr>
          <p:cNvPr id="5" name="Oval 4"/>
          <p:cNvSpPr/>
          <p:nvPr/>
        </p:nvSpPr>
        <p:spPr>
          <a:xfrm>
            <a:off x="6985000" y="5020733"/>
            <a:ext cx="804334" cy="2455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Oval 5"/>
          <p:cNvSpPr/>
          <p:nvPr/>
        </p:nvSpPr>
        <p:spPr>
          <a:xfrm>
            <a:off x="6985000" y="6172199"/>
            <a:ext cx="804334" cy="2455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TextBox 6"/>
          <p:cNvSpPr txBox="1"/>
          <p:nvPr/>
        </p:nvSpPr>
        <p:spPr>
          <a:xfrm>
            <a:off x="9110133" y="4220170"/>
            <a:ext cx="2810933" cy="584775"/>
          </a:xfrm>
          <a:prstGeom prst="rect">
            <a:avLst/>
          </a:prstGeom>
          <a:noFill/>
        </p:spPr>
        <p:txBody>
          <a:bodyPr wrap="square" rtlCol="0">
            <a:spAutoFit/>
          </a:bodyPr>
          <a:lstStyle/>
          <a:p>
            <a:r>
              <a:rPr lang="en-AU" sz="1600" dirty="0" smtClean="0"/>
              <a:t>Journal of Rural Studies (3 authors) A* journal = 1.00 ROP</a:t>
            </a:r>
            <a:endParaRPr lang="en-AU" sz="1600" dirty="0"/>
          </a:p>
        </p:txBody>
      </p:sp>
      <p:sp>
        <p:nvSpPr>
          <p:cNvPr id="8" name="TextBox 7"/>
          <p:cNvSpPr txBox="1"/>
          <p:nvPr/>
        </p:nvSpPr>
        <p:spPr>
          <a:xfrm>
            <a:off x="9262534" y="5648635"/>
            <a:ext cx="2218266" cy="584775"/>
          </a:xfrm>
          <a:prstGeom prst="rect">
            <a:avLst/>
          </a:prstGeom>
          <a:noFill/>
        </p:spPr>
        <p:txBody>
          <a:bodyPr wrap="square" rtlCol="0">
            <a:spAutoFit/>
          </a:bodyPr>
          <a:lstStyle/>
          <a:p>
            <a:r>
              <a:rPr lang="en-AU" sz="1600" dirty="0" smtClean="0"/>
              <a:t>Mobilities (3 authors) C journal = 0.17 ROP</a:t>
            </a:r>
            <a:endParaRPr lang="en-AU" sz="1600" dirty="0"/>
          </a:p>
        </p:txBody>
      </p:sp>
      <p:cxnSp>
        <p:nvCxnSpPr>
          <p:cNvPr id="11" name="Straight Arrow Connector 10"/>
          <p:cNvCxnSpPr/>
          <p:nvPr/>
        </p:nvCxnSpPr>
        <p:spPr>
          <a:xfrm flipV="1">
            <a:off x="7789334" y="4681835"/>
            <a:ext cx="1227666" cy="3388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7865533" y="6036733"/>
            <a:ext cx="1320800" cy="1947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38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1" y="770467"/>
            <a:ext cx="11029616" cy="725356"/>
          </a:xfrm>
        </p:spPr>
        <p:txBody>
          <a:bodyPr/>
          <a:lstStyle/>
          <a:p>
            <a:r>
              <a:rPr lang="en-AU" dirty="0"/>
              <a:t>BIG DATA AND QUALITATIVE RESEARCH</a:t>
            </a:r>
          </a:p>
        </p:txBody>
      </p:sp>
      <p:sp>
        <p:nvSpPr>
          <p:cNvPr id="3" name="Content Placeholder 2"/>
          <p:cNvSpPr>
            <a:spLocks noGrp="1"/>
          </p:cNvSpPr>
          <p:nvPr>
            <p:ph idx="1"/>
          </p:nvPr>
        </p:nvSpPr>
        <p:spPr/>
        <p:txBody>
          <a:bodyPr anchor="t">
            <a:normAutofit lnSpcReduction="10000"/>
          </a:bodyPr>
          <a:lstStyle/>
          <a:p>
            <a:pPr marL="0" indent="0">
              <a:buNone/>
            </a:pPr>
            <a:r>
              <a:rPr lang="en-AU" sz="2000" dirty="0" smtClean="0"/>
              <a:t>… a </a:t>
            </a:r>
            <a:r>
              <a:rPr lang="en-AU" sz="2000" dirty="0"/>
              <a:t>‘cultural, technological and scholarly phenomenon that rests on the interplay of three </a:t>
            </a:r>
            <a:r>
              <a:rPr lang="en-AU" sz="2000" dirty="0" smtClean="0"/>
              <a:t>things (boyd and Crawford, 2012):</a:t>
            </a:r>
          </a:p>
          <a:p>
            <a:pPr marL="0" indent="0">
              <a:buNone/>
            </a:pPr>
            <a:endParaRPr lang="en-AU" dirty="0" smtClean="0"/>
          </a:p>
          <a:p>
            <a:r>
              <a:rPr lang="en-AU" dirty="0" smtClean="0"/>
              <a:t>Technology</a:t>
            </a:r>
            <a:r>
              <a:rPr lang="en-AU" dirty="0"/>
              <a:t>: maximising computational power and algorithmic accuracy to gather, analyze, link, and compare large data sets</a:t>
            </a:r>
            <a:r>
              <a:rPr lang="en-AU" dirty="0" smtClean="0"/>
              <a:t>.</a:t>
            </a:r>
          </a:p>
          <a:p>
            <a:endParaRPr lang="en-AU" dirty="0" smtClean="0"/>
          </a:p>
          <a:p>
            <a:r>
              <a:rPr lang="en-AU" dirty="0" smtClean="0"/>
              <a:t>Analysis</a:t>
            </a:r>
            <a:r>
              <a:rPr lang="en-AU" dirty="0"/>
              <a:t>: using sophisticated techniques to identify patterns in the data. </a:t>
            </a:r>
            <a:endParaRPr lang="en-AU" dirty="0" smtClean="0"/>
          </a:p>
          <a:p>
            <a:endParaRPr lang="en-AU" dirty="0" smtClean="0"/>
          </a:p>
          <a:p>
            <a:r>
              <a:rPr lang="en-AU" dirty="0" smtClean="0"/>
              <a:t>Mythology</a:t>
            </a:r>
            <a:r>
              <a:rPr lang="en-AU" dirty="0"/>
              <a:t>: the widespread belief that large datasets offer a higher form of intelligence and knowledge that can generate insights that were previously impossible</a:t>
            </a:r>
          </a:p>
        </p:txBody>
      </p:sp>
    </p:spTree>
    <p:extLst>
      <p:ext uri="{BB962C8B-B14F-4D97-AF65-F5344CB8AC3E}">
        <p14:creationId xmlns:p14="http://schemas.microsoft.com/office/powerpoint/2010/main" val="1136217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058" y="694266"/>
            <a:ext cx="11029616" cy="801556"/>
          </a:xfrm>
        </p:spPr>
        <p:txBody>
          <a:bodyPr/>
          <a:lstStyle/>
          <a:p>
            <a:r>
              <a:rPr lang="en-AU" cap="none" dirty="0" smtClean="0"/>
              <a:t>The Challenges of Big Data for Qualitative Research</a:t>
            </a:r>
            <a:endParaRPr lang="en-AU" cap="none" dirty="0"/>
          </a:p>
        </p:txBody>
      </p:sp>
      <p:sp>
        <p:nvSpPr>
          <p:cNvPr id="3" name="Content Placeholder 2"/>
          <p:cNvSpPr>
            <a:spLocks noGrp="1"/>
          </p:cNvSpPr>
          <p:nvPr>
            <p:ph idx="1"/>
          </p:nvPr>
        </p:nvSpPr>
        <p:spPr>
          <a:xfrm>
            <a:off x="7166438" y="3310466"/>
            <a:ext cx="4322829" cy="2887133"/>
          </a:xfrm>
          <a:ln>
            <a:solidFill>
              <a:schemeClr val="tx1"/>
            </a:solidFill>
          </a:ln>
        </p:spPr>
        <p:txBody>
          <a:bodyPr anchor="t">
            <a:normAutofit lnSpcReduction="10000"/>
          </a:bodyPr>
          <a:lstStyle/>
          <a:p>
            <a:pPr marL="355600" indent="0">
              <a:buNone/>
            </a:pPr>
            <a:endParaRPr lang="en-AU" dirty="0" smtClean="0"/>
          </a:p>
          <a:p>
            <a:pPr marL="355600" indent="0">
              <a:buNone/>
            </a:pPr>
            <a:r>
              <a:rPr lang="en-AU" sz="1600" dirty="0" smtClean="0"/>
              <a:t>“This </a:t>
            </a:r>
            <a:r>
              <a:rPr lang="en-AU" sz="1600" dirty="0"/>
              <a:t>is a world where massive amounts of data and applied mathematics replace every other tool that might be brought to bear. Out with every theory of human behavior, from linguistics to sociology. Forget taxonomy, ontology, and psychology. Who knows why people do what they do? The point is they do it, and we can track and measure it with unprecedented fidelity. With enough data, the numbers speak for </a:t>
            </a:r>
            <a:r>
              <a:rPr lang="en-AU" sz="1600" dirty="0" smtClean="0"/>
              <a:t>themselves” </a:t>
            </a:r>
            <a:r>
              <a:rPr lang="en-AU" sz="1600" dirty="0"/>
              <a:t>(Anderson, 2008).</a:t>
            </a:r>
          </a:p>
        </p:txBody>
      </p:sp>
      <p:sp>
        <p:nvSpPr>
          <p:cNvPr id="4" name="Content Placeholder 2"/>
          <p:cNvSpPr txBox="1">
            <a:spLocks/>
          </p:cNvSpPr>
          <p:nvPr/>
        </p:nvSpPr>
        <p:spPr>
          <a:xfrm>
            <a:off x="762000" y="2307497"/>
            <a:ext cx="5494867" cy="4406571"/>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641350" indent="-285750"/>
            <a:r>
              <a:rPr lang="en-AU" dirty="0" smtClean="0"/>
              <a:t>Naive empiricism: the belief that computational correlations derived from big data speak for themselves, free of human subjectivity</a:t>
            </a:r>
          </a:p>
          <a:p>
            <a:pPr marL="641350" indent="-285750"/>
            <a:endParaRPr lang="en-AU" sz="900" dirty="0" smtClean="0"/>
          </a:p>
          <a:p>
            <a:pPr marL="641350" indent="-285750"/>
            <a:r>
              <a:rPr lang="en-AU" dirty="0" smtClean="0"/>
              <a:t>When qualitative research is deployed, it is decoupled from its disciplinary moorings</a:t>
            </a:r>
          </a:p>
          <a:p>
            <a:pPr marL="641350" indent="-285750"/>
            <a:endParaRPr lang="en-AU" sz="900" dirty="0" smtClean="0"/>
          </a:p>
          <a:p>
            <a:pPr marL="641350" indent="-285750"/>
            <a:r>
              <a:rPr lang="en-AU" dirty="0" smtClean="0"/>
              <a:t>The social is lost in the analysis</a:t>
            </a:r>
          </a:p>
          <a:p>
            <a:pPr marL="641350" indent="-285750"/>
            <a:endParaRPr lang="en-AU" sz="900" dirty="0" smtClean="0"/>
          </a:p>
          <a:p>
            <a:pPr marL="641350" indent="-285750"/>
            <a:r>
              <a:rPr lang="en-AU" dirty="0" smtClean="0"/>
              <a:t>Risk that small studies will be marginalised</a:t>
            </a:r>
          </a:p>
          <a:p>
            <a:pPr marL="641350" indent="-285750"/>
            <a:endParaRPr lang="en-AU" sz="900" dirty="0" smtClean="0"/>
          </a:p>
          <a:p>
            <a:pPr marL="641350" indent="-285750"/>
            <a:r>
              <a:rPr lang="en-AU" dirty="0" smtClean="0"/>
              <a:t>Risk of solidifying the quant-qual divide</a:t>
            </a:r>
          </a:p>
          <a:p>
            <a:pPr marL="641350" indent="-285750"/>
            <a:endParaRPr lang="en-AU" dirty="0" smtClean="0"/>
          </a:p>
          <a:p>
            <a:pPr marL="641350" indent="-285750"/>
            <a:endParaRPr lang="en-AU" dirty="0" smtClean="0"/>
          </a:p>
        </p:txBody>
      </p:sp>
      <p:pic>
        <p:nvPicPr>
          <p:cNvPr id="5" name="Picture 4"/>
          <p:cNvPicPr>
            <a:picLocks noChangeAspect="1"/>
          </p:cNvPicPr>
          <p:nvPr/>
        </p:nvPicPr>
        <p:blipFill>
          <a:blip r:embed="rId2"/>
          <a:stretch>
            <a:fillRect/>
          </a:stretch>
        </p:blipFill>
        <p:spPr>
          <a:xfrm>
            <a:off x="7166438" y="2163563"/>
            <a:ext cx="4322829" cy="1390008"/>
          </a:xfrm>
          <a:prstGeom prst="rect">
            <a:avLst/>
          </a:prstGeom>
          <a:ln>
            <a:solidFill>
              <a:schemeClr val="tx1"/>
            </a:solidFill>
          </a:ln>
        </p:spPr>
      </p:pic>
    </p:spTree>
    <p:extLst>
      <p:ext uri="{BB962C8B-B14F-4D97-AF65-F5344CB8AC3E}">
        <p14:creationId xmlns:p14="http://schemas.microsoft.com/office/powerpoint/2010/main" val="3941021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92" y="2112763"/>
            <a:ext cx="11029615" cy="4372704"/>
          </a:xfrm>
        </p:spPr>
        <p:txBody>
          <a:bodyPr anchor="t">
            <a:normAutofit lnSpcReduction="10000"/>
          </a:bodyPr>
          <a:lstStyle/>
          <a:p>
            <a:r>
              <a:rPr lang="en-AU" dirty="0" smtClean="0"/>
              <a:t>Big data contains considerable qualitative material which can be used by qualitative researchers to answer questions about the routines, practices, patterns and discourses of social action which have been codified through language.</a:t>
            </a:r>
          </a:p>
          <a:p>
            <a:pPr marL="0" indent="0">
              <a:buNone/>
            </a:pPr>
            <a:r>
              <a:rPr lang="en-AU" dirty="0"/>
              <a:t>	</a:t>
            </a:r>
            <a:r>
              <a:rPr lang="en-AU" dirty="0" smtClean="0"/>
              <a:t>- E.g. administrative records</a:t>
            </a:r>
          </a:p>
          <a:p>
            <a:endParaRPr lang="en-AU" dirty="0"/>
          </a:p>
          <a:p>
            <a:r>
              <a:rPr lang="en-AU" dirty="0" smtClean="0"/>
              <a:t>Qualitative research provides attention to the ‘practices, routines and activities in and through which ‘patterns’, ‘traces’ and ‘correlations’ (for example) are brought into actual being, in actual settings by actual people’s actions (Smith, 2014: 183).</a:t>
            </a:r>
          </a:p>
          <a:p>
            <a:endParaRPr lang="en-AU" dirty="0"/>
          </a:p>
          <a:p>
            <a:r>
              <a:rPr lang="en-AU" dirty="0" smtClean="0"/>
              <a:t>Big data through administrative records provides opportunities to reach hard-to-access populations</a:t>
            </a:r>
          </a:p>
          <a:p>
            <a:endParaRPr lang="en-AU" dirty="0"/>
          </a:p>
          <a:p>
            <a:r>
              <a:rPr lang="en-AU" dirty="0" smtClean="0"/>
              <a:t>Qualitative research gives rick detail to big data by placing social action within its historical and cultural context: ‘thick data’ for small N research.</a:t>
            </a:r>
          </a:p>
          <a:p>
            <a:endParaRPr lang="en-AU" dirty="0"/>
          </a:p>
          <a:p>
            <a:endParaRPr lang="en-AU" dirty="0"/>
          </a:p>
        </p:txBody>
      </p:sp>
      <p:sp>
        <p:nvSpPr>
          <p:cNvPr id="4" name="Title 1"/>
          <p:cNvSpPr>
            <a:spLocks noGrp="1"/>
          </p:cNvSpPr>
          <p:nvPr>
            <p:ph type="title"/>
          </p:nvPr>
        </p:nvSpPr>
        <p:spPr>
          <a:xfrm>
            <a:off x="581192" y="804333"/>
            <a:ext cx="11029616" cy="736600"/>
          </a:xfrm>
        </p:spPr>
        <p:txBody>
          <a:bodyPr/>
          <a:lstStyle/>
          <a:p>
            <a:r>
              <a:rPr lang="en-AU" cap="none" dirty="0" smtClean="0"/>
              <a:t>The Place of Qualitative Research in Big Data</a:t>
            </a:r>
            <a:endParaRPr lang="en-AU" cap="none" dirty="0"/>
          </a:p>
        </p:txBody>
      </p:sp>
    </p:spTree>
    <p:extLst>
      <p:ext uri="{BB962C8B-B14F-4D97-AF65-F5344CB8AC3E}">
        <p14:creationId xmlns:p14="http://schemas.microsoft.com/office/powerpoint/2010/main" val="2930905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242550" y="1819793"/>
            <a:ext cx="9484716" cy="4977672"/>
          </a:xfrm>
          <a:prstGeom prst="rect">
            <a:avLst/>
          </a:prstGeom>
        </p:spPr>
      </p:pic>
      <p:sp>
        <p:nvSpPr>
          <p:cNvPr id="7" name="TextBox 6"/>
          <p:cNvSpPr txBox="1"/>
          <p:nvPr/>
        </p:nvSpPr>
        <p:spPr>
          <a:xfrm>
            <a:off x="10879667" y="6045200"/>
            <a:ext cx="1227666" cy="461665"/>
          </a:xfrm>
          <a:prstGeom prst="rect">
            <a:avLst/>
          </a:prstGeom>
          <a:noFill/>
        </p:spPr>
        <p:txBody>
          <a:bodyPr wrap="square" rtlCol="0">
            <a:spAutoFit/>
          </a:bodyPr>
          <a:lstStyle/>
          <a:p>
            <a:r>
              <a:rPr lang="en-AU" sz="800" dirty="0" smtClean="0"/>
              <a:t>Source: Dispute Resolution Branch, Queensland</a:t>
            </a:r>
            <a:endParaRPr lang="en-AU" sz="800" dirty="0"/>
          </a:p>
        </p:txBody>
      </p:sp>
    </p:spTree>
    <p:extLst>
      <p:ext uri="{BB962C8B-B14F-4D97-AF65-F5344CB8AC3E}">
        <p14:creationId xmlns:p14="http://schemas.microsoft.com/office/powerpoint/2010/main" val="2687670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435" y="705226"/>
            <a:ext cx="11338268" cy="5924173"/>
          </a:xfrm>
          <a:prstGeom prst="rect">
            <a:avLst/>
          </a:prstGeom>
        </p:spPr>
      </p:pic>
    </p:spTree>
    <p:extLst>
      <p:ext uri="{BB962C8B-B14F-4D97-AF65-F5344CB8AC3E}">
        <p14:creationId xmlns:p14="http://schemas.microsoft.com/office/powerpoint/2010/main" val="960666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4137968048"/>
              </p:ext>
            </p:extLst>
          </p:nvPr>
        </p:nvGraphicFramePr>
        <p:xfrm>
          <a:off x="450466" y="1979823"/>
          <a:ext cx="11462134" cy="4691910"/>
        </p:xfrm>
        <a:graphic>
          <a:graphicData uri="http://schemas.openxmlformats.org/drawingml/2006/table">
            <a:tbl>
              <a:tblPr firstRow="1" firstCol="1" bandRow="1"/>
              <a:tblGrid>
                <a:gridCol w="676100"/>
                <a:gridCol w="6181066"/>
                <a:gridCol w="4604968"/>
              </a:tblGrid>
              <a:tr h="4691910">
                <a:tc>
                  <a:txBody>
                    <a:bodyPr/>
                    <a:lstStyle/>
                    <a:p>
                      <a:pPr>
                        <a:spcAft>
                          <a:spcPts val="0"/>
                        </a:spcAft>
                      </a:pPr>
                      <a:r>
                        <a:rPr lang="en-AU" sz="1100" dirty="0">
                          <a:effectLst/>
                          <a:latin typeface="Cambria" panose="02040503050406030204" pitchFamily="18" charset="0"/>
                          <a:ea typeface="Calibri" panose="020F0502020204030204" pitchFamily="34" charset="0"/>
                          <a:cs typeface="Times New Roman" panose="02020603050405020304" pitchFamily="18" charset="0"/>
                        </a:rPr>
                        <a:t>10</a:t>
                      </a:r>
                    </a:p>
                    <a:p>
                      <a:pPr>
                        <a:spcAft>
                          <a:spcPts val="0"/>
                        </a:spcAft>
                      </a:pPr>
                      <a:r>
                        <a:rPr lang="en-AU" sz="1100" dirty="0">
                          <a:effectLst/>
                          <a:latin typeface="Cambria" panose="02040503050406030204" pitchFamily="18" charset="0"/>
                          <a:ea typeface="Calibri" panose="020F0502020204030204" pitchFamily="34" charset="0"/>
                          <a:cs typeface="Times New Roman" panose="02020603050405020304" pitchFamily="18" charset="0"/>
                        </a:rPr>
                        <a:t>ID 91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AU" sz="1100" b="1" i="1" dirty="0">
                          <a:effectLst/>
                          <a:latin typeface="Cambria" panose="02040503050406030204" pitchFamily="18" charset="0"/>
                          <a:ea typeface="Calibri" panose="020F0502020204030204" pitchFamily="34" charset="0"/>
                          <a:cs typeface="Times New Roman" panose="02020603050405020304" pitchFamily="18" charset="0"/>
                        </a:rPr>
                        <a:t>Summary</a:t>
                      </a:r>
                      <a:endParaRPr lang="en-AU" sz="1100" dirty="0">
                        <a:effectLst/>
                        <a:latin typeface="Cambria" panose="02040503050406030204" pitchFamily="18" charset="0"/>
                        <a:ea typeface="Calibri" panose="020F0502020204030204" pitchFamily="34" charset="0"/>
                        <a:cs typeface="Times New Roman" panose="02020603050405020304" pitchFamily="18" charset="0"/>
                      </a:endParaRPr>
                    </a:p>
                    <a:p>
                      <a:pPr>
                        <a:spcAft>
                          <a:spcPts val="0"/>
                        </a:spcAft>
                      </a:pPr>
                      <a:r>
                        <a:rPr lang="en-AU" sz="1100" b="1" i="1" dirty="0">
                          <a:effectLst/>
                          <a:latin typeface="Cambria" panose="02040503050406030204" pitchFamily="18" charset="0"/>
                          <a:ea typeface="Calibri" panose="020F0502020204030204" pitchFamily="34" charset="0"/>
                          <a:cs typeface="Times New Roman" panose="02020603050405020304" pitchFamily="18" charset="0"/>
                        </a:rPr>
                        <a:t>Tenants in HC units, Nov-Dec 1999, Palm Beach, 3 parties, RL 2-5years; DL 1 year. Parties agree to mediate but not apparent this </a:t>
                      </a:r>
                      <a:r>
                        <a:rPr lang="en-AU" sz="1100" b="1" i="1" dirty="0" smtClean="0">
                          <a:effectLst/>
                          <a:latin typeface="Cambria" panose="02040503050406030204" pitchFamily="18" charset="0"/>
                          <a:ea typeface="Calibri" panose="020F0502020204030204" pitchFamily="34" charset="0"/>
                          <a:cs typeface="Times New Roman" panose="02020603050405020304" pitchFamily="18" charset="0"/>
                        </a:rPr>
                        <a:t>occurred</a:t>
                      </a:r>
                      <a:endParaRPr lang="en-AU" sz="1100" dirty="0">
                        <a:effectLst/>
                        <a:latin typeface="Cambria" panose="02040503050406030204" pitchFamily="18" charset="0"/>
                        <a:ea typeface="Calibri" panose="020F0502020204030204" pitchFamily="34" charset="0"/>
                        <a:cs typeface="Times New Roman" panose="02020603050405020304" pitchFamily="18" charset="0"/>
                      </a:endParaRPr>
                    </a:p>
                    <a:p>
                      <a:pPr>
                        <a:spcAft>
                          <a:spcPts val="0"/>
                        </a:spcAft>
                      </a:pPr>
                      <a:r>
                        <a:rPr lang="en-AU" sz="1100" i="1" dirty="0">
                          <a:effectLst/>
                          <a:latin typeface="Cambria" panose="02040503050406030204" pitchFamily="18" charset="0"/>
                          <a:ea typeface="Calibri" panose="020F0502020204030204" pitchFamily="34" charset="0"/>
                          <a:cs typeface="Times New Roman" panose="02020603050405020304" pitchFamily="18" charset="0"/>
                        </a:rPr>
                        <a:t> </a:t>
                      </a:r>
                      <a:endParaRPr lang="en-AU" sz="1100" dirty="0">
                        <a:effectLst/>
                        <a:latin typeface="Cambria" panose="02040503050406030204" pitchFamily="18" charset="0"/>
                        <a:ea typeface="Calibri" panose="020F0502020204030204" pitchFamily="34" charset="0"/>
                        <a:cs typeface="Times New Roman" panose="02020603050405020304" pitchFamily="18" charset="0"/>
                      </a:endParaRPr>
                    </a:p>
                    <a:p>
                      <a:pPr>
                        <a:spcAft>
                          <a:spcPts val="0"/>
                        </a:spcAft>
                      </a:pPr>
                      <a:r>
                        <a:rPr lang="en-AU" sz="1100" i="1" dirty="0">
                          <a:effectLst/>
                          <a:latin typeface="Cambria" panose="02040503050406030204" pitchFamily="18" charset="0"/>
                          <a:ea typeface="Calibri" panose="020F0502020204030204" pitchFamily="34" charset="0"/>
                          <a:cs typeface="Times New Roman" panose="02020603050405020304" pitchFamily="18" charset="0"/>
                        </a:rPr>
                        <a:t>A and B used to be friends but when A asked B to keep her children quiet, the relationship turned sour. A says B has been verbally abusive and A1 attests to this. A says she has had a </a:t>
                      </a:r>
                      <a:r>
                        <a:rPr lang="en-AU" sz="1100" i="1" dirty="0" smtClean="0">
                          <a:effectLst/>
                          <a:latin typeface="Cambria" panose="02040503050406030204" pitchFamily="18" charset="0"/>
                          <a:ea typeface="Calibri" panose="020F0502020204030204" pitchFamily="34" charset="0"/>
                          <a:cs typeface="Times New Roman" panose="02020603050405020304" pitchFamily="18" charset="0"/>
                        </a:rPr>
                        <a:t>breakdown </a:t>
                      </a:r>
                      <a:r>
                        <a:rPr lang="en-AU" sz="1100" i="1" dirty="0">
                          <a:effectLst/>
                          <a:latin typeface="Cambria" panose="02040503050406030204" pitchFamily="18" charset="0"/>
                          <a:ea typeface="Calibri" panose="020F0502020204030204" pitchFamily="34" charset="0"/>
                          <a:cs typeface="Times New Roman" panose="02020603050405020304" pitchFamily="18" charset="0"/>
                        </a:rPr>
                        <a:t>as a result of the conflict. Parties have consulted the Dept of Housing. B says she feels bullied by A and A1 who write her notes which are never friendly or positive. B says she just wants to live at the units in peace and is presently spending four nights a week at a friend’s house.</a:t>
                      </a:r>
                      <a:endParaRPr lang="en-AU" sz="1100" dirty="0">
                        <a:effectLst/>
                        <a:latin typeface="Cambria" panose="02040503050406030204" pitchFamily="18" charset="0"/>
                        <a:ea typeface="Calibri" panose="020F0502020204030204" pitchFamily="34" charset="0"/>
                        <a:cs typeface="Times New Roman" panose="02020603050405020304" pitchFamily="18" charset="0"/>
                      </a:endParaRPr>
                    </a:p>
                    <a:p>
                      <a:pPr>
                        <a:spcAft>
                          <a:spcPts val="0"/>
                        </a:spcAft>
                      </a:pPr>
                      <a:r>
                        <a:rPr lang="en-AU" sz="1100" dirty="0">
                          <a:effectLst/>
                          <a:latin typeface="Cambria" panose="02040503050406030204" pitchFamily="18" charset="0"/>
                          <a:ea typeface="Calibri" panose="020F0502020204030204" pitchFamily="34" charset="0"/>
                          <a:cs typeface="Times New Roman" panose="02020603050405020304" pitchFamily="18" charset="0"/>
                        </a:rPr>
                        <a:t> </a:t>
                      </a:r>
                    </a:p>
                    <a:p>
                      <a:pPr>
                        <a:spcAft>
                          <a:spcPts val="0"/>
                        </a:spcAft>
                      </a:pPr>
                      <a:r>
                        <a:rPr lang="en-AU" sz="1100" dirty="0">
                          <a:effectLst/>
                          <a:latin typeface="Cambria" panose="02040503050406030204" pitchFamily="18" charset="0"/>
                          <a:ea typeface="Calibri" panose="020F0502020204030204" pitchFamily="34" charset="0"/>
                          <a:cs typeface="Times New Roman" panose="02020603050405020304" pitchFamily="18" charset="0"/>
                        </a:rPr>
                        <a:t>Mediation questionnaire received - states "(1) lack of consideration to other tenants, noise issues, accusations and lies to the Dept of Housing causing me stress and ill health. (2) Verbal abuse - (A2) has told me personally and I have witnessed (B doing this) (3) Mental health breakdowns since residing this address." A called to say that she had been away for 2 weeks. A said that she used to be friends with B and used to support B through her mental breakdowns. A says that it all started when A asked B's partner of the time to quieten the children down as A was just out of hospital. A says that she no longer had time for B as she became verbally abusive.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AU" sz="1100" dirty="0">
                          <a:effectLst/>
                          <a:latin typeface="Cambria" panose="02040503050406030204" pitchFamily="18" charset="0"/>
                          <a:ea typeface="Calibri" panose="020F0502020204030204" pitchFamily="34" charset="0"/>
                          <a:cs typeface="Times New Roman" panose="02020603050405020304" pitchFamily="18" charset="0"/>
                        </a:rPr>
                        <a:t>B called to accept offer of med'n - B2 says she is frustrated with the situation, as she is feeling bullied by A1 &amp; A2. B says she would like A2's husband to be there also, because she doesn't think he is aware of the situation, and needs his involvement as a member of the units. B says A2 is a shy lady, and is </a:t>
                      </a:r>
                      <a:r>
                        <a:rPr lang="en-AU" sz="1100" dirty="0" smtClean="0">
                          <a:effectLst/>
                          <a:latin typeface="Cambria" panose="02040503050406030204" pitchFamily="18" charset="0"/>
                          <a:ea typeface="Calibri" panose="020F0502020204030204" pitchFamily="34" charset="0"/>
                          <a:cs typeface="Times New Roman" panose="02020603050405020304" pitchFamily="18" charset="0"/>
                        </a:rPr>
                        <a:t>feeling </a:t>
                      </a:r>
                      <a:r>
                        <a:rPr lang="en-AU" sz="1100" dirty="0">
                          <a:effectLst/>
                          <a:latin typeface="Cambria" panose="02040503050406030204" pitchFamily="18" charset="0"/>
                          <a:ea typeface="Calibri" panose="020F0502020204030204" pitchFamily="34" charset="0"/>
                          <a:cs typeface="Times New Roman" panose="02020603050405020304" pitchFamily="18" charset="0"/>
                        </a:rPr>
                        <a:t>empowered by A1's bullying behaviour. B says A's are writing notes to her in the letterbox and doesn't understand why they can't talk with her face to face about seemingly simple issues. B says the letters she gets are never written in a positive or friendly manner. B says she wants to be able to live at the units in peace, as she is frequently staying at her friends house 4 nights a week. B says she would like to bring support person and will confirm after speaking with her.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953293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92" y="2112763"/>
            <a:ext cx="11029615" cy="4372704"/>
          </a:xfrm>
        </p:spPr>
        <p:txBody>
          <a:bodyPr anchor="t">
            <a:normAutofit lnSpcReduction="10000"/>
          </a:bodyPr>
          <a:lstStyle/>
          <a:p>
            <a:r>
              <a:rPr lang="en-AU" dirty="0" smtClean="0"/>
              <a:t>Big data contains considerable qualitative material which can be used by qualitative researchers to answer questions about the routines, practices, patterns and discourses of social action which have been codified through language.</a:t>
            </a:r>
          </a:p>
          <a:p>
            <a:pPr marL="0" indent="0">
              <a:buNone/>
            </a:pPr>
            <a:r>
              <a:rPr lang="en-AU" dirty="0"/>
              <a:t>	</a:t>
            </a:r>
            <a:r>
              <a:rPr lang="en-AU" dirty="0" smtClean="0"/>
              <a:t>- E.g. administrative records</a:t>
            </a:r>
          </a:p>
          <a:p>
            <a:endParaRPr lang="en-AU" dirty="0"/>
          </a:p>
          <a:p>
            <a:r>
              <a:rPr lang="en-AU" dirty="0" smtClean="0"/>
              <a:t>Qualitative research provides attention to the ‘practices, routines and activities in and through which ‘patterns’, ‘traces’ and ‘correlations’ (for example) are brought into actual being, in actual settings by actual people’s actions (Smith, 2014: 183).</a:t>
            </a:r>
          </a:p>
          <a:p>
            <a:endParaRPr lang="en-AU" dirty="0"/>
          </a:p>
          <a:p>
            <a:r>
              <a:rPr lang="en-AU" dirty="0" smtClean="0"/>
              <a:t>Big data through administrative records provides opportunities to reach hard-to-access populations</a:t>
            </a:r>
          </a:p>
          <a:p>
            <a:endParaRPr lang="en-AU" dirty="0"/>
          </a:p>
          <a:p>
            <a:r>
              <a:rPr lang="en-AU" dirty="0" smtClean="0"/>
              <a:t>Qualitative research gives rick detail to big data by placing social action within its historical and cultural context: ‘thick data’ for small N research.</a:t>
            </a:r>
          </a:p>
          <a:p>
            <a:endParaRPr lang="en-AU" dirty="0"/>
          </a:p>
          <a:p>
            <a:endParaRPr lang="en-AU" dirty="0"/>
          </a:p>
        </p:txBody>
      </p:sp>
      <p:sp>
        <p:nvSpPr>
          <p:cNvPr id="4" name="Title 1"/>
          <p:cNvSpPr>
            <a:spLocks noGrp="1"/>
          </p:cNvSpPr>
          <p:nvPr>
            <p:ph type="title"/>
          </p:nvPr>
        </p:nvSpPr>
        <p:spPr>
          <a:xfrm>
            <a:off x="581192" y="804333"/>
            <a:ext cx="11029616" cy="736600"/>
          </a:xfrm>
        </p:spPr>
        <p:txBody>
          <a:bodyPr/>
          <a:lstStyle/>
          <a:p>
            <a:r>
              <a:rPr lang="en-AU" cap="none" dirty="0" smtClean="0"/>
              <a:t>The Place of Qualitative Research in Big Data</a:t>
            </a:r>
            <a:endParaRPr lang="en-AU" cap="none" dirty="0"/>
          </a:p>
        </p:txBody>
      </p:sp>
    </p:spTree>
    <p:extLst>
      <p:ext uri="{BB962C8B-B14F-4D97-AF65-F5344CB8AC3E}">
        <p14:creationId xmlns:p14="http://schemas.microsoft.com/office/powerpoint/2010/main" val="1386413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normAutofit/>
          </a:bodyPr>
          <a:lstStyle/>
          <a:p>
            <a:pPr marL="0" indent="0">
              <a:buNone/>
            </a:pPr>
            <a:r>
              <a:rPr lang="en-AU" sz="2800" b="1" dirty="0" smtClean="0"/>
              <a:t>Qual 4.0</a:t>
            </a:r>
          </a:p>
          <a:p>
            <a:pPr marL="0" indent="0">
              <a:buNone/>
            </a:pPr>
            <a:r>
              <a:rPr lang="en-AU" sz="1600" dirty="0" smtClean="0"/>
              <a:t>‘Post-qualitative’ and ‘anti-methodology’ critiques that reject the structures and narratives, such as those of science, that fix , totalise and exclude:</a:t>
            </a:r>
          </a:p>
          <a:p>
            <a:pPr marL="0" indent="0">
              <a:buNone/>
            </a:pPr>
            <a:endParaRPr lang="en-AU" sz="1600" dirty="0"/>
          </a:p>
          <a:p>
            <a:pPr marL="355600" indent="0">
              <a:buNone/>
            </a:pPr>
            <a:r>
              <a:rPr lang="en-AU" sz="1600" dirty="0"/>
              <a:t>I encourage … [students] to try to forget humanist qualitative methodology and begin with the epistemological and ontological commitments of the analysis – e.g. Derrida’s deconstruction, Foucault’s power-knowledge reading and use it to think about whatever they’re thinking about – dropouts, the Common Core Curriculum, reading. I advise them not to think about their studies using qualitative methodology and its grid of normalizing humanistic concepts, many of which are positivist: ‘problem statement’, ‘research questions’, ‘research design’, interview’, ‘observation’, ‘data’, ‘data collection’, ‘data analysis’, ‘grounded theory’, ‘representation’, ‘systemacity’. Instead, they might ask themselves, for example, how would Foucault study power relations in an educational apparatus in which the concept dropout is possible? What would he do to investigate that problem? </a:t>
            </a:r>
            <a:r>
              <a:rPr lang="en-AU" sz="1600" dirty="0" smtClean="0"/>
              <a:t>(St Pierre, 2014</a:t>
            </a:r>
            <a:r>
              <a:rPr lang="en-AU" sz="1600" dirty="0"/>
              <a:t>: 10 emphasis in </a:t>
            </a:r>
            <a:r>
              <a:rPr lang="en-AU" sz="1600" dirty="0" smtClean="0"/>
              <a:t>italics</a:t>
            </a:r>
            <a:r>
              <a:rPr lang="en-AU" sz="1600" dirty="0"/>
              <a:t>).</a:t>
            </a:r>
            <a:endParaRPr lang="en-AU" sz="1600" dirty="0" smtClean="0"/>
          </a:p>
          <a:p>
            <a:pPr marL="0" indent="0">
              <a:buNone/>
            </a:pPr>
            <a:endParaRPr lang="en-AU" sz="1600" dirty="0"/>
          </a:p>
          <a:p>
            <a:pPr marL="0" indent="0">
              <a:buNone/>
            </a:pPr>
            <a:endParaRPr lang="en-AU" sz="1600" dirty="0" smtClean="0"/>
          </a:p>
          <a:p>
            <a:pPr marL="0" indent="0">
              <a:buNone/>
            </a:pPr>
            <a:endParaRPr lang="en-AU" sz="1600" b="1" dirty="0"/>
          </a:p>
          <a:p>
            <a:pPr marL="0" indent="0">
              <a:buNone/>
            </a:pPr>
            <a:endParaRPr lang="en-AU" sz="1600" b="1" dirty="0"/>
          </a:p>
        </p:txBody>
      </p:sp>
    </p:spTree>
    <p:extLst>
      <p:ext uri="{BB962C8B-B14F-4D97-AF65-F5344CB8AC3E}">
        <p14:creationId xmlns:p14="http://schemas.microsoft.com/office/powerpoint/2010/main" val="1505701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45067"/>
            <a:ext cx="11029616" cy="801556"/>
          </a:xfrm>
        </p:spPr>
        <p:txBody>
          <a:bodyPr/>
          <a:lstStyle/>
          <a:p>
            <a:r>
              <a:rPr lang="en-AU" cap="none" dirty="0" smtClean="0"/>
              <a:t>Three Possible </a:t>
            </a:r>
            <a:r>
              <a:rPr lang="en-AU" cap="none" dirty="0"/>
              <a:t>D</a:t>
            </a:r>
            <a:r>
              <a:rPr lang="en-AU" cap="none" dirty="0" smtClean="0"/>
              <a:t>irections</a:t>
            </a:r>
            <a:endParaRPr lang="en-AU" cap="none" dirty="0"/>
          </a:p>
        </p:txBody>
      </p:sp>
      <p:sp>
        <p:nvSpPr>
          <p:cNvPr id="3" name="Content Placeholder 2"/>
          <p:cNvSpPr>
            <a:spLocks noGrp="1"/>
          </p:cNvSpPr>
          <p:nvPr>
            <p:ph idx="1"/>
          </p:nvPr>
        </p:nvSpPr>
        <p:spPr>
          <a:xfrm>
            <a:off x="999067" y="2536096"/>
            <a:ext cx="9668933" cy="3678303"/>
          </a:xfrm>
        </p:spPr>
        <p:txBody>
          <a:bodyPr anchor="t">
            <a:normAutofit/>
          </a:bodyPr>
          <a:lstStyle/>
          <a:p>
            <a:r>
              <a:rPr lang="en-AU" dirty="0" smtClean="0"/>
              <a:t>The deployment of methods that embrace subjectivity, reject linearity of research design and process and emphasise lived experience, including that of the researcher: auto-ethnography, dance, poetry, drama.</a:t>
            </a:r>
          </a:p>
          <a:p>
            <a:endParaRPr lang="en-AU" dirty="0"/>
          </a:p>
          <a:p>
            <a:r>
              <a:rPr lang="en-AU" dirty="0" smtClean="0"/>
              <a:t>The adoption of a more politically activist stance in research. Understanding and interpreting the world is not enough: we need to change it and should not feel obliged to put aside our own values and subjectivities</a:t>
            </a:r>
          </a:p>
          <a:p>
            <a:endParaRPr lang="en-AU" dirty="0"/>
          </a:p>
          <a:p>
            <a:r>
              <a:rPr lang="en-AU" dirty="0" smtClean="0"/>
              <a:t>Rethinking our practice collectively so that our work is conducted and judged by concepts and standards that come from our paradigm and not someone else’s.</a:t>
            </a:r>
            <a:endParaRPr lang="en-AU" dirty="0"/>
          </a:p>
        </p:txBody>
      </p:sp>
    </p:spTree>
    <p:extLst>
      <p:ext uri="{BB962C8B-B14F-4D97-AF65-F5344CB8AC3E}">
        <p14:creationId xmlns:p14="http://schemas.microsoft.com/office/powerpoint/2010/main" val="83866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78933"/>
            <a:ext cx="11029616" cy="818489"/>
          </a:xfrm>
        </p:spPr>
        <p:txBody>
          <a:bodyPr/>
          <a:lstStyle/>
          <a:p>
            <a:r>
              <a:rPr lang="en-AU" dirty="0" smtClean="0"/>
              <a:t>REFERENCES</a:t>
            </a:r>
            <a:endParaRPr lang="en-AU" dirty="0"/>
          </a:p>
        </p:txBody>
      </p:sp>
      <p:sp>
        <p:nvSpPr>
          <p:cNvPr id="3" name="Content Placeholder 2"/>
          <p:cNvSpPr>
            <a:spLocks noGrp="1"/>
          </p:cNvSpPr>
          <p:nvPr>
            <p:ph idx="1"/>
          </p:nvPr>
        </p:nvSpPr>
        <p:spPr>
          <a:xfrm>
            <a:off x="581192" y="2180496"/>
            <a:ext cx="11029615" cy="4321904"/>
          </a:xfrm>
        </p:spPr>
        <p:txBody>
          <a:bodyPr anchor="t">
            <a:noAutofit/>
          </a:bodyPr>
          <a:lstStyle/>
          <a:p>
            <a:pPr marL="271463" indent="-271463">
              <a:buNone/>
            </a:pPr>
            <a:r>
              <a:rPr lang="en-GB" sz="1000" dirty="0" err="1"/>
              <a:t>Alasuutari</a:t>
            </a:r>
            <a:r>
              <a:rPr lang="en-GB" sz="1000" dirty="0"/>
              <a:t>, P. (2010) ‘The rise and relevance of qualitative research’, </a:t>
            </a:r>
            <a:r>
              <a:rPr lang="en-GB" sz="1000" i="1" dirty="0"/>
              <a:t>International Journal of Social Research Methodology</a:t>
            </a:r>
            <a:r>
              <a:rPr lang="en-GB" sz="1000" dirty="0"/>
              <a:t>, 13(2), 139-155.</a:t>
            </a:r>
            <a:endParaRPr lang="en-AU" sz="1000" b="1" dirty="0"/>
          </a:p>
          <a:p>
            <a:pPr marL="271463" indent="-271463">
              <a:buNone/>
            </a:pPr>
            <a:r>
              <a:rPr lang="en-GB" sz="1000" dirty="0"/>
              <a:t>Anderson, C. (2008) ‘The end of theory: the data deluge makes the scientific method obsolete’, </a:t>
            </a:r>
            <a:r>
              <a:rPr lang="en-GB" sz="1000" i="1" dirty="0"/>
              <a:t>Wired</a:t>
            </a:r>
            <a:r>
              <a:rPr lang="en-GB" sz="1000" dirty="0"/>
              <a:t>, 23</a:t>
            </a:r>
            <a:r>
              <a:rPr lang="en-GB" sz="1000" baseline="30000" dirty="0"/>
              <a:t>rd</a:t>
            </a:r>
            <a:r>
              <a:rPr lang="en-GB" sz="1000" dirty="0"/>
              <a:t> June 2008.</a:t>
            </a:r>
            <a:endParaRPr lang="en-AU" sz="1000" b="1" dirty="0"/>
          </a:p>
          <a:p>
            <a:pPr marL="271463" indent="-271463">
              <a:buNone/>
            </a:pPr>
            <a:r>
              <a:rPr lang="en-GB" sz="1000" dirty="0"/>
              <a:t>Davidson, J., Paulus, T., Jackson, K. (2016) ‘Speculating on the future of digital tools for qualitative research’, </a:t>
            </a:r>
            <a:r>
              <a:rPr lang="en-GB" sz="1000" i="1" dirty="0"/>
              <a:t>Qualitative Inquiry</a:t>
            </a:r>
            <a:r>
              <a:rPr lang="en-GB" sz="1000" dirty="0"/>
              <a:t>, DOI 1077800415622505.</a:t>
            </a:r>
            <a:endParaRPr lang="en-AU" sz="1000" b="1" dirty="0"/>
          </a:p>
          <a:p>
            <a:pPr marL="271463" indent="-271463">
              <a:buNone/>
            </a:pPr>
            <a:r>
              <a:rPr lang="en-GB" sz="1000" dirty="0" err="1"/>
              <a:t>Duberley</a:t>
            </a:r>
            <a:r>
              <a:rPr lang="en-GB" sz="1000" dirty="0"/>
              <a:t>, J. (2015) ‘The future of qualitative research: unity, fragmentation or pluralism?’, </a:t>
            </a:r>
            <a:r>
              <a:rPr lang="en-GB" sz="1000" i="1" dirty="0"/>
              <a:t>Qualitative Research in Organisations and Management: An International Journal</a:t>
            </a:r>
            <a:r>
              <a:rPr lang="en-GB" sz="1000" dirty="0"/>
              <a:t>, 10(4), 340-43.</a:t>
            </a:r>
            <a:endParaRPr lang="en-AU" sz="1000" b="1" dirty="0"/>
          </a:p>
          <a:p>
            <a:pPr marL="271463" indent="-271463">
              <a:buNone/>
            </a:pPr>
            <a:r>
              <a:rPr lang="en-GB" sz="1000" dirty="0" err="1"/>
              <a:t>boyd</a:t>
            </a:r>
            <a:r>
              <a:rPr lang="en-GB" sz="1000" dirty="0"/>
              <a:t>, d. and Crawford, K. (2012) ‘Critical questions for big data’, </a:t>
            </a:r>
            <a:r>
              <a:rPr lang="en-GB" sz="1000" i="1" dirty="0"/>
              <a:t>Information, Communication and Society</a:t>
            </a:r>
            <a:r>
              <a:rPr lang="en-GB" sz="1000" dirty="0"/>
              <a:t>, 15(5), 662-79.</a:t>
            </a:r>
            <a:endParaRPr lang="en-AU" sz="1000" b="1" dirty="0"/>
          </a:p>
          <a:p>
            <a:pPr marL="271463" indent="-271463">
              <a:buNone/>
            </a:pPr>
            <a:r>
              <a:rPr lang="en-GB" sz="1000" dirty="0" err="1"/>
              <a:t>Brinkmann</a:t>
            </a:r>
            <a:r>
              <a:rPr lang="en-GB" sz="1000" dirty="0"/>
              <a:t>, S., Jacobsen, M. and Kristiansen, S. (2014) ‘Historical overview of qualitative research in the social sciences’, in P. </a:t>
            </a:r>
            <a:r>
              <a:rPr lang="en-GB" sz="1000" dirty="0" err="1"/>
              <a:t>Leavey</a:t>
            </a:r>
            <a:r>
              <a:rPr lang="en-GB" sz="1000" dirty="0"/>
              <a:t> (ed.) </a:t>
            </a:r>
            <a:r>
              <a:rPr lang="en-GB" sz="1000" i="1" dirty="0"/>
              <a:t>The Oxford Handbook of Qualitative Research</a:t>
            </a:r>
            <a:r>
              <a:rPr lang="en-GB" sz="1000" dirty="0"/>
              <a:t>, London, Oxford University Press, 17-42.</a:t>
            </a:r>
            <a:endParaRPr lang="en-AU" sz="1000" b="1" dirty="0"/>
          </a:p>
          <a:p>
            <a:pPr marL="271463" indent="-271463">
              <a:buNone/>
            </a:pPr>
            <a:r>
              <a:rPr lang="en-GB" sz="1000" dirty="0"/>
              <a:t>Geertz, C. (1973) </a:t>
            </a:r>
            <a:r>
              <a:rPr lang="en-GB" sz="1000" i="1" dirty="0"/>
              <a:t>The Interpretation of Cultures: Selected Essays</a:t>
            </a:r>
            <a:r>
              <a:rPr lang="en-GB" sz="1000" dirty="0"/>
              <a:t>, New York, NY: Basic Books.</a:t>
            </a:r>
            <a:endParaRPr lang="en-AU" sz="1000" b="1" dirty="0"/>
          </a:p>
          <a:p>
            <a:pPr marL="271463" indent="-271463">
              <a:buNone/>
            </a:pPr>
            <a:r>
              <a:rPr lang="en-GB" sz="1000" dirty="0"/>
              <a:t>Johnson, P. (2015) ‘Evaluating qualitative research: past, present and future’, </a:t>
            </a:r>
            <a:r>
              <a:rPr lang="en-GB" sz="1000" i="1" dirty="0"/>
              <a:t>Qualitative Research in Organisations and Management: An International Journal</a:t>
            </a:r>
            <a:r>
              <a:rPr lang="en-GB" sz="1000" dirty="0"/>
              <a:t>, 10(4), 320-24.</a:t>
            </a:r>
            <a:endParaRPr lang="en-AU" sz="1000" b="1" dirty="0"/>
          </a:p>
          <a:p>
            <a:pPr marL="271463" indent="-271463">
              <a:buNone/>
            </a:pPr>
            <a:r>
              <a:rPr lang="en-GB" sz="1000" dirty="0"/>
              <a:t>Kitchen, L. (2013) Big data and human geography: opportunities, challenges and risks’, </a:t>
            </a:r>
            <a:r>
              <a:rPr lang="en-GB" sz="1000" i="1" dirty="0"/>
              <a:t>Dialogues in Human Geography</a:t>
            </a:r>
            <a:r>
              <a:rPr lang="en-GB" sz="1000" dirty="0"/>
              <a:t>, 3(3), 262-67.</a:t>
            </a:r>
            <a:endParaRPr lang="en-AU" sz="1000" b="1" dirty="0"/>
          </a:p>
          <a:p>
            <a:pPr marL="271463" indent="-271463">
              <a:buNone/>
            </a:pPr>
            <a:r>
              <a:rPr lang="en-GB" sz="1000" dirty="0"/>
              <a:t>Lather, P. (2013) ‘Methodology 21: what do we do in the afterward?’, </a:t>
            </a:r>
            <a:r>
              <a:rPr lang="en-GB" sz="1000" i="1" dirty="0"/>
              <a:t>International Journal of Qualitative Studies in Education</a:t>
            </a:r>
            <a:r>
              <a:rPr lang="en-GB" sz="1000" dirty="0"/>
              <a:t>, 26(6), 634-45.</a:t>
            </a:r>
            <a:endParaRPr lang="en-AU" sz="1000" b="1" dirty="0"/>
          </a:p>
          <a:p>
            <a:pPr marL="271463" indent="-271463">
              <a:buNone/>
            </a:pPr>
            <a:r>
              <a:rPr lang="en-GB" sz="1000" dirty="0"/>
              <a:t>Lather, P. and St Pierre, E. (2013) ‘Post-qualitative research’, </a:t>
            </a:r>
            <a:r>
              <a:rPr lang="en-GB" sz="1000" i="1" dirty="0"/>
              <a:t>International Journal of Qualitative Studies in Education</a:t>
            </a:r>
            <a:r>
              <a:rPr lang="en-GB" sz="1000" dirty="0"/>
              <a:t>, 26(6), 629-33.</a:t>
            </a:r>
            <a:endParaRPr lang="en-AU" sz="1000" b="1" dirty="0"/>
          </a:p>
          <a:p>
            <a:pPr marL="271463" indent="-271463">
              <a:buNone/>
            </a:pPr>
            <a:r>
              <a:rPr lang="en-GB" sz="1000" dirty="0"/>
              <a:t>St Pierre, E. (2012) ‘Another postmodern report on knowledge: positivism and its others’, </a:t>
            </a:r>
            <a:r>
              <a:rPr lang="en-GB" sz="1000" i="1" dirty="0"/>
              <a:t>International Journal of Leadership in Education</a:t>
            </a:r>
            <a:r>
              <a:rPr lang="en-GB" sz="1000" dirty="0"/>
              <a:t>, 15(4), 483-503.</a:t>
            </a:r>
            <a:endParaRPr lang="en-AU" sz="1000" b="1" dirty="0"/>
          </a:p>
          <a:p>
            <a:pPr marL="271463" indent="-271463">
              <a:buNone/>
            </a:pPr>
            <a:r>
              <a:rPr lang="en-GB" sz="1000" dirty="0"/>
              <a:t>St Pierre, E. (2014) ‘A brief and personal history of post qualitative research’, </a:t>
            </a:r>
            <a:r>
              <a:rPr lang="en-GB" sz="1000" i="1" dirty="0"/>
              <a:t>Journal of Curriculum Theorizing</a:t>
            </a:r>
            <a:r>
              <a:rPr lang="en-GB" sz="1000" dirty="0"/>
              <a:t>, 30(2), 1-18.</a:t>
            </a:r>
            <a:endParaRPr lang="en-AU" sz="1000" b="1" dirty="0"/>
          </a:p>
          <a:p>
            <a:pPr marL="271463" indent="-271463">
              <a:buNone/>
            </a:pPr>
            <a:r>
              <a:rPr lang="en-GB" sz="1000" dirty="0"/>
              <a:t>St Pierre, E. (2013) ‘The posts continue: becoming’</a:t>
            </a:r>
            <a:r>
              <a:rPr lang="en-GB" sz="1000" i="1" dirty="0"/>
              <a:t>, International Journal of Qualitative Studies in Education,</a:t>
            </a:r>
            <a:r>
              <a:rPr lang="en-GB" sz="1000" dirty="0"/>
              <a:t> 26(6), 646-57.</a:t>
            </a:r>
            <a:endParaRPr lang="en-AU" sz="1000" b="1" dirty="0"/>
          </a:p>
          <a:p>
            <a:pPr marL="271463" indent="-271463">
              <a:buNone/>
            </a:pPr>
            <a:r>
              <a:rPr lang="en-GB" sz="1000" dirty="0"/>
              <a:t>Smith, R. (2014) ‘Missed miracles and mystical connections: qualitative research, digital social science and big data’, in </a:t>
            </a:r>
            <a:r>
              <a:rPr lang="en-GB" sz="1000" i="1" dirty="0"/>
              <a:t>Big Data: Qualitative Approaches to Digital Research Studies in Qualitative Methodology</a:t>
            </a:r>
            <a:r>
              <a:rPr lang="en-GB" sz="1000" dirty="0"/>
              <a:t>, 13, 181-204.</a:t>
            </a:r>
            <a:endParaRPr lang="en-AU" sz="1000" b="1" dirty="0"/>
          </a:p>
          <a:p>
            <a:pPr marL="0" indent="0">
              <a:buNone/>
            </a:pPr>
            <a:endParaRPr lang="en-AU" sz="1000" dirty="0"/>
          </a:p>
        </p:txBody>
      </p:sp>
    </p:spTree>
    <p:extLst>
      <p:ext uri="{BB962C8B-B14F-4D97-AF65-F5344CB8AC3E}">
        <p14:creationId xmlns:p14="http://schemas.microsoft.com/office/powerpoint/2010/main" val="279527684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docProps/app.xml><?xml version="1.0" encoding="utf-8"?>
<Properties xmlns="http://schemas.openxmlformats.org/officeDocument/2006/extended-properties" xmlns:vt="http://schemas.openxmlformats.org/officeDocument/2006/docPropsVTypes">
  <Template>TM03457464[[fn=Dividend]]</Template>
  <TotalTime>620</TotalTime>
  <Words>2037</Words>
  <Application>Microsoft Office PowerPoint</Application>
  <PresentationFormat>Widescreen</PresentationFormat>
  <Paragraphs>134</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Calibri</vt:lpstr>
      <vt:lpstr>Cambria</vt:lpstr>
      <vt:lpstr>Gill Sans MT</vt:lpstr>
      <vt:lpstr>Times New Roman</vt:lpstr>
      <vt:lpstr>Wingdings 2</vt:lpstr>
      <vt:lpstr>Dividend</vt:lpstr>
      <vt:lpstr>  Thinking big (and critically) about qualitative research   </vt:lpstr>
      <vt:lpstr>Defining Qualitative RESEARCH</vt:lpstr>
      <vt:lpstr>Four ‘turns in qualitative research (Lather, 2013)</vt:lpstr>
      <vt:lpstr>PowerPoint Presentation</vt:lpstr>
      <vt:lpstr>Qual 2.0. The rules and regularities of producing qualitative knowledge (Schwandt, 1991) </vt:lpstr>
      <vt:lpstr>Basic Rules for Scientific Qualitative Research</vt:lpstr>
      <vt:lpstr>Seeing Qualitative Research Through the Logic of Science</vt:lpstr>
      <vt:lpstr>PowerPoint Presentation</vt:lpstr>
      <vt:lpstr>THE neoliberal research environment and qualitative research</vt:lpstr>
      <vt:lpstr>Research Metrics: The Q-Index</vt:lpstr>
      <vt:lpstr>BIG DATA AND QUALITATIVE RESEARCH</vt:lpstr>
      <vt:lpstr>The Challenges of Big Data for Qualitative Research</vt:lpstr>
      <vt:lpstr>The Place of Qualitative Research in Big Data</vt:lpstr>
      <vt:lpstr>PowerPoint Presentation</vt:lpstr>
      <vt:lpstr>PowerPoint Presentation</vt:lpstr>
      <vt:lpstr>PowerPoint Presentation</vt:lpstr>
      <vt:lpstr>The Place of Qualitative Research in Big Data</vt:lpstr>
      <vt:lpstr>PowerPoint Presentation</vt:lpstr>
      <vt:lpstr>Three Possible Directions</vt:lpstr>
      <vt:lpstr>REFERENCES</vt:lpstr>
    </vt:vector>
  </TitlesOfParts>
  <Company>The Univesity Of Queensland.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Walter Forrest</dc:creator>
  <cp:lastModifiedBy>Lynda Cheshire</cp:lastModifiedBy>
  <cp:revision>35</cp:revision>
  <dcterms:created xsi:type="dcterms:W3CDTF">2016-06-14T03:59:04Z</dcterms:created>
  <dcterms:modified xsi:type="dcterms:W3CDTF">2016-07-27T01:26:37Z</dcterms:modified>
</cp:coreProperties>
</file>